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81DF0C7-3490-4E72-A1D4-6C006D8B0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DCF826C-3DBB-46CA-85FC-0A69793DDF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F24A-BB01-4C06-A32D-EB9A78E3BC37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1BEE90-4AD8-402A-A9FB-38450EE6AC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FF19725-608F-488F-8885-F595F486E3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2D57E-D454-4D8C-AEB7-17D93D5E5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7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A9161-E5C0-42BA-88F2-723D8DEE69AB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95EC1-C073-4043-A25D-2513B1DC65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757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9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1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51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4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8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7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17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3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5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DA35-ED8A-4FCD-ACFA-B5F40E57804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E64BC0-B408-4584-8BFD-C0152C546BB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75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374073"/>
            <a:ext cx="9144000" cy="2720254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Corbel" panose="020B0503020204020204" pitchFamily="34" charset="0"/>
              </a:rPr>
              <a:t>Opinion-aware Answer Generation for Review-driven Question Answering </a:t>
            </a:r>
            <a:br>
              <a:rPr lang="en-US" altLang="zh-TW" sz="4400" dirty="0">
                <a:latin typeface="Corbel" panose="020B0503020204020204" pitchFamily="34" charset="0"/>
              </a:rPr>
            </a:br>
            <a:r>
              <a:rPr lang="en-US" altLang="zh-TW" sz="4400" dirty="0">
                <a:latin typeface="Corbel" panose="020B0503020204020204" pitchFamily="34" charset="0"/>
              </a:rPr>
              <a:t>in E-Commerce</a:t>
            </a:r>
            <a:endParaRPr lang="zh-TW" altLang="en-US" sz="4400" dirty="0">
              <a:latin typeface="Corbel" panose="020B0503020204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735043"/>
            <a:ext cx="9144000" cy="1655762"/>
          </a:xfrm>
        </p:spPr>
        <p:txBody>
          <a:bodyPr>
            <a:noAutofit/>
          </a:bodyPr>
          <a:lstStyle/>
          <a:p>
            <a:pPr lvl="0" algn="l">
              <a:lnSpc>
                <a:spcPct val="80000"/>
              </a:lnSpc>
              <a:spcBef>
                <a:spcPts val="0"/>
              </a:spcBef>
              <a:buSzPts val="2200"/>
            </a:pPr>
            <a:r>
              <a:rPr lang="en-US" altLang="zh-TW" sz="2400" dirty="0"/>
              <a:t>Advisor: </a:t>
            </a:r>
            <a:r>
              <a:rPr lang="en-US" altLang="zh-TW" sz="2400" dirty="0" err="1"/>
              <a:t>Jia</a:t>
            </a:r>
            <a:r>
              <a:rPr lang="en-US" altLang="zh-TW" sz="2400" dirty="0"/>
              <a:t>-Ling </a:t>
            </a:r>
            <a:r>
              <a:rPr lang="en-US" altLang="zh-TW" sz="2400" dirty="0" err="1"/>
              <a:t>Koh</a:t>
            </a:r>
            <a:endParaRPr lang="en-US" altLang="zh-TW" sz="2400" dirty="0"/>
          </a:p>
          <a:p>
            <a:pPr lvl="0" algn="l">
              <a:lnSpc>
                <a:spcPct val="80000"/>
              </a:lnSpc>
              <a:spcBef>
                <a:spcPts val="1200"/>
              </a:spcBef>
              <a:buSzPts val="2200"/>
            </a:pPr>
            <a:r>
              <a:rPr lang="en-US" altLang="zh-TW" sz="2400" dirty="0"/>
              <a:t>Presenter: Cheng-Wei Chen</a:t>
            </a:r>
          </a:p>
          <a:p>
            <a:pPr lvl="0" algn="l">
              <a:lnSpc>
                <a:spcPct val="80000"/>
              </a:lnSpc>
              <a:spcBef>
                <a:spcPts val="1200"/>
              </a:spcBef>
              <a:buSzPts val="2200"/>
            </a:pPr>
            <a:r>
              <a:rPr lang="en-US" altLang="zh-TW" sz="2400" dirty="0"/>
              <a:t>Source: CIKM’20</a:t>
            </a:r>
          </a:p>
          <a:p>
            <a:pPr lvl="0" algn="l">
              <a:lnSpc>
                <a:spcPct val="80000"/>
              </a:lnSpc>
              <a:spcBef>
                <a:spcPts val="1200"/>
              </a:spcBef>
              <a:buSzPts val="2200"/>
            </a:pPr>
            <a:r>
              <a:rPr lang="en-US" altLang="zh-TW" sz="2400" dirty="0"/>
              <a:t>Data: 2021/2/8</a:t>
            </a:r>
          </a:p>
        </p:txBody>
      </p:sp>
    </p:spTree>
    <p:extLst>
      <p:ext uri="{BB962C8B-B14F-4D97-AF65-F5344CB8AC3E}">
        <p14:creationId xmlns:p14="http://schemas.microsoft.com/office/powerpoint/2010/main" val="175677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664" y="2291650"/>
            <a:ext cx="4496652" cy="17608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12540" y="4404889"/>
            <a:ext cx="3591098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altLang="zh-TW" sz="2800" dirty="0">
                <a:latin typeface="LibertineMathRM"/>
              </a:rPr>
              <a:t>Π</a:t>
            </a:r>
            <a:r>
              <a:rPr lang="zh-TW" altLang="el-GR" sz="2000" dirty="0">
                <a:latin typeface="LibertineMathMI7"/>
              </a:rPr>
              <a:t>𝑞 </a:t>
            </a:r>
            <a:r>
              <a:rPr lang="el-GR" altLang="zh-TW" sz="2800" dirty="0">
                <a:latin typeface="txmiaX"/>
              </a:rPr>
              <a:t>=</a:t>
            </a:r>
            <a:r>
              <a:rPr lang="en-US" altLang="zh-TW" sz="2800" dirty="0">
                <a:latin typeface="txsys"/>
              </a:rPr>
              <a:t>{</a:t>
            </a:r>
            <a:r>
              <a:rPr lang="zh-TW" altLang="en-US" sz="2800" dirty="0">
                <a:latin typeface="LibertineMathMI"/>
              </a:rPr>
              <a:t>𝜋</a:t>
            </a:r>
            <a:r>
              <a:rPr lang="zh-TW" altLang="en-US" sz="2800" baseline="30000" dirty="0">
                <a:latin typeface="LibertineMathMI7"/>
              </a:rPr>
              <a:t>𝑞</a:t>
            </a:r>
            <a:r>
              <a:rPr lang="en-US" altLang="zh-TW" sz="2800" baseline="-25000" dirty="0">
                <a:latin typeface="LinLibertineT"/>
              </a:rPr>
              <a:t>1</a:t>
            </a:r>
            <a:r>
              <a:rPr lang="en-US" altLang="zh-TW" sz="1050" dirty="0">
                <a:latin typeface="LinLibertineT"/>
              </a:rPr>
              <a:t> </a:t>
            </a:r>
            <a:r>
              <a:rPr lang="en-US" altLang="zh-TW" sz="2800" dirty="0">
                <a:latin typeface="LibertineMathMI"/>
              </a:rPr>
              <a:t>, ..., </a:t>
            </a:r>
            <a:r>
              <a:rPr lang="zh-TW" altLang="en-US" sz="2800" dirty="0">
                <a:latin typeface="LibertineMathMI"/>
              </a:rPr>
              <a:t>𝜋</a:t>
            </a:r>
            <a:r>
              <a:rPr lang="zh-TW" altLang="en-US" sz="3200" baseline="30000" dirty="0">
                <a:latin typeface="LibertineMathMI7"/>
              </a:rPr>
              <a:t>𝑞</a:t>
            </a:r>
            <a:r>
              <a:rPr lang="en-US" altLang="zh-TW" sz="2800" baseline="-25000" dirty="0">
                <a:latin typeface="LinLibertineT"/>
              </a:rPr>
              <a:t>1q</a:t>
            </a:r>
            <a:r>
              <a:rPr lang="en-US" altLang="zh-TW" sz="2800" dirty="0">
                <a:latin typeface="txsys"/>
              </a:rPr>
              <a:t>}</a:t>
            </a:r>
          </a:p>
          <a:p>
            <a:r>
              <a:rPr lang="el-GR" altLang="zh-TW" sz="2800" dirty="0">
                <a:latin typeface="LibertineMathRM"/>
              </a:rPr>
              <a:t>Π</a:t>
            </a:r>
            <a:r>
              <a:rPr lang="en-US" altLang="zh-TW" sz="2000" dirty="0">
                <a:latin typeface="LibertineMathMI7"/>
              </a:rPr>
              <a:t>r  </a:t>
            </a:r>
            <a:r>
              <a:rPr lang="el-GR" altLang="zh-TW" sz="2800" dirty="0">
                <a:latin typeface="txmiaX"/>
              </a:rPr>
              <a:t>=</a:t>
            </a:r>
            <a:r>
              <a:rPr lang="en-US" altLang="zh-TW" sz="2800" dirty="0">
                <a:latin typeface="txsys"/>
              </a:rPr>
              <a:t>{</a:t>
            </a:r>
            <a:r>
              <a:rPr lang="zh-TW" altLang="en-US" sz="2800" dirty="0">
                <a:latin typeface="LibertineMathMI"/>
              </a:rPr>
              <a:t>𝜋</a:t>
            </a:r>
            <a:r>
              <a:rPr lang="en-US" altLang="zh-TW" sz="2800" baseline="30000" dirty="0">
                <a:latin typeface="LibertineMathMI7"/>
              </a:rPr>
              <a:t>r</a:t>
            </a:r>
            <a:r>
              <a:rPr lang="en-US" altLang="zh-TW" sz="2800" baseline="-25000" dirty="0">
                <a:latin typeface="LinLibertineT"/>
              </a:rPr>
              <a:t>1</a:t>
            </a:r>
            <a:r>
              <a:rPr lang="en-US" altLang="zh-TW" sz="1050" dirty="0">
                <a:latin typeface="LinLibertineT"/>
              </a:rPr>
              <a:t> </a:t>
            </a:r>
            <a:r>
              <a:rPr lang="en-US" altLang="zh-TW" sz="2800" dirty="0">
                <a:latin typeface="LibertineMathMI"/>
              </a:rPr>
              <a:t>, ..., </a:t>
            </a:r>
            <a:r>
              <a:rPr lang="zh-TW" altLang="en-US" sz="2800" dirty="0">
                <a:latin typeface="LibertineMathMI"/>
              </a:rPr>
              <a:t>𝜋</a:t>
            </a:r>
            <a:r>
              <a:rPr lang="en-US" altLang="zh-TW" sz="3200" baseline="30000" dirty="0">
                <a:latin typeface="LibertineMathMI7"/>
              </a:rPr>
              <a:t>r</a:t>
            </a:r>
            <a:r>
              <a:rPr lang="en-US" altLang="zh-TW" sz="2800" baseline="-25000" dirty="0">
                <a:latin typeface="LinLibertineT"/>
              </a:rPr>
              <a:t>1r</a:t>
            </a:r>
            <a:r>
              <a:rPr lang="en-US" altLang="zh-TW" sz="2800" dirty="0">
                <a:latin typeface="txsys"/>
              </a:rPr>
              <a:t>}</a:t>
            </a:r>
          </a:p>
          <a:p>
            <a:r>
              <a:rPr lang="en-US" altLang="zh-TW" sz="2400" dirty="0"/>
              <a:t>[Encoded Representations]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938800" y="23819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(</a:t>
            </a:r>
            <a:r>
              <a:rPr lang="en-US" altLang="zh-TW" dirty="0" err="1">
                <a:solidFill>
                  <a:srgbClr val="0070C0"/>
                </a:solidFill>
              </a:rPr>
              <a:t>L</a:t>
            </a:r>
            <a:r>
              <a:rPr lang="en-US" altLang="zh-TW" baseline="-25000" dirty="0" err="1">
                <a:solidFill>
                  <a:srgbClr val="0070C0"/>
                </a:solidFill>
              </a:rPr>
              <a:t>q</a:t>
            </a:r>
            <a:r>
              <a:rPr lang="en-US" altLang="zh-TW" dirty="0">
                <a:solidFill>
                  <a:srgbClr val="0070C0"/>
                </a:solidFill>
              </a:rPr>
              <a:t> * dh)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33876" y="2381973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(</a:t>
            </a:r>
            <a:r>
              <a:rPr lang="en-US" altLang="zh-TW" dirty="0" err="1">
                <a:solidFill>
                  <a:srgbClr val="0070C0"/>
                </a:solidFill>
              </a:rPr>
              <a:t>L</a:t>
            </a:r>
            <a:r>
              <a:rPr lang="en-US" altLang="zh-TW" baseline="-25000" dirty="0" err="1">
                <a:solidFill>
                  <a:srgbClr val="0070C0"/>
                </a:solidFill>
              </a:rPr>
              <a:t>q</a:t>
            </a:r>
            <a:r>
              <a:rPr lang="en-US" altLang="zh-TW" dirty="0">
                <a:solidFill>
                  <a:srgbClr val="0070C0"/>
                </a:solidFill>
              </a:rPr>
              <a:t> * </a:t>
            </a:r>
            <a:r>
              <a:rPr lang="en-US" altLang="zh-TW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>
                <a:solidFill>
                  <a:srgbClr val="0070C0"/>
                </a:solidFill>
              </a:rPr>
              <a:t>)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89961" y="4558776"/>
            <a:ext cx="4317079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LibertineMathMI"/>
              </a:rPr>
              <a:t>𝑚</a:t>
            </a:r>
            <a:r>
              <a:rPr lang="zh-TW" altLang="en-US" sz="1200" dirty="0">
                <a:latin typeface="LibertineMathMI7"/>
              </a:rPr>
              <a:t>𝑘 </a:t>
            </a:r>
            <a:r>
              <a:rPr lang="en-US" altLang="zh-TW" sz="3600" dirty="0">
                <a:latin typeface="txmiaX"/>
              </a:rPr>
              <a:t>= </a:t>
            </a:r>
            <a:r>
              <a:rPr lang="en-US" altLang="zh-TW" sz="3600" dirty="0">
                <a:latin typeface="txsys"/>
              </a:rPr>
              <a:t>[</a:t>
            </a:r>
            <a:r>
              <a:rPr lang="zh-TW" altLang="en-US" sz="3600" dirty="0">
                <a:latin typeface="LibertineMathMI"/>
              </a:rPr>
              <a:t>𝐻</a:t>
            </a:r>
            <a:r>
              <a:rPr lang="zh-TW" altLang="en-US" sz="2400" b="1" baseline="80000" dirty="0">
                <a:latin typeface="txsya"/>
              </a:rPr>
              <a:t>⊺</a:t>
            </a:r>
            <a:r>
              <a:rPr lang="zh-TW" altLang="en-US" sz="1200" dirty="0">
                <a:latin typeface="LibertineMathMI7"/>
              </a:rPr>
              <a:t>𝑞 </a:t>
            </a:r>
            <a:r>
              <a:rPr lang="zh-TW" altLang="en-US" sz="3600" dirty="0">
                <a:latin typeface="LibertineMathMI"/>
              </a:rPr>
              <a:t>𝛼</a:t>
            </a:r>
            <a:r>
              <a:rPr lang="zh-TW" altLang="en-US" sz="1200" dirty="0">
                <a:latin typeface="LibertineMathMI7"/>
              </a:rPr>
              <a:t>𝑞</a:t>
            </a:r>
            <a:r>
              <a:rPr lang="zh-TW" altLang="en-US" sz="1200" dirty="0">
                <a:latin typeface="LibertineMathMI5"/>
              </a:rPr>
              <a:t>𝑘 </a:t>
            </a:r>
            <a:r>
              <a:rPr lang="en-US" altLang="zh-TW" sz="3600" dirty="0">
                <a:latin typeface="LinLibertineT"/>
              </a:rPr>
              <a:t>: </a:t>
            </a:r>
            <a:r>
              <a:rPr lang="zh-TW" altLang="en-US" sz="3600" dirty="0">
                <a:latin typeface="LibertineMathMI"/>
              </a:rPr>
              <a:t>𝐻</a:t>
            </a:r>
            <a:r>
              <a:rPr lang="zh-TW" altLang="en-US" sz="2400" b="1" baseline="80000" dirty="0">
                <a:latin typeface="txsya"/>
              </a:rPr>
              <a:t>⊺</a:t>
            </a:r>
            <a:r>
              <a:rPr lang="zh-TW" altLang="en-US" sz="2000" baseline="80000" dirty="0">
                <a:latin typeface="txsya"/>
              </a:rPr>
              <a:t> </a:t>
            </a:r>
            <a:r>
              <a:rPr lang="zh-TW" altLang="en-US" sz="1200" dirty="0">
                <a:latin typeface="LibertineMathMI7"/>
              </a:rPr>
              <a:t>𝑟</a:t>
            </a:r>
            <a:r>
              <a:rPr lang="zh-TW" altLang="en-US" sz="1200" dirty="0">
                <a:latin typeface="LibertineMathMI5"/>
              </a:rPr>
              <a:t>𝑘 </a:t>
            </a:r>
            <a:r>
              <a:rPr lang="zh-TW" altLang="en-US" sz="3600" dirty="0">
                <a:latin typeface="LibertineMathMI"/>
              </a:rPr>
              <a:t>𝛼</a:t>
            </a:r>
            <a:r>
              <a:rPr lang="zh-TW" altLang="en-US" sz="1200" dirty="0">
                <a:latin typeface="LibertineMathMI7"/>
              </a:rPr>
              <a:t>𝑟</a:t>
            </a:r>
            <a:r>
              <a:rPr lang="zh-TW" altLang="en-US" sz="1200" dirty="0">
                <a:latin typeface="LibertineMathMI5"/>
              </a:rPr>
              <a:t>𝑘 </a:t>
            </a:r>
            <a:r>
              <a:rPr lang="en-US" altLang="zh-TW" sz="3600" dirty="0">
                <a:latin typeface="txsys"/>
              </a:rPr>
              <a:t>]</a:t>
            </a:r>
          </a:p>
          <a:p>
            <a:r>
              <a:rPr lang="en-US" altLang="zh-TW" sz="2400" dirty="0"/>
              <a:t>[As input of the opinion classifier]</a:t>
            </a:r>
            <a:endParaRPr lang="zh-TW" altLang="en-US" sz="4400" dirty="0"/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id="{7985C0D2-9059-45AD-A7C5-D44552BC6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Question-Review Reader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497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t="45915" r="49819" b="1416"/>
          <a:stretch/>
        </p:blipFill>
        <p:spPr>
          <a:xfrm>
            <a:off x="3775920" y="1028756"/>
            <a:ext cx="4253189" cy="5066776"/>
          </a:xfrm>
          <a:prstGeom prst="rect">
            <a:avLst/>
          </a:prstGeom>
        </p:spPr>
      </p:pic>
      <p:sp>
        <p:nvSpPr>
          <p:cNvPr id="4" name="標題 3"/>
          <p:cNvSpPr txBox="1">
            <a:spLocks noGrp="1"/>
          </p:cNvSpPr>
          <p:nvPr>
            <p:ph type="title" idx="4294967295"/>
          </p:nvPr>
        </p:nvSpPr>
        <p:spPr>
          <a:xfrm>
            <a:off x="725575" y="303393"/>
            <a:ext cx="9604375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400" dirty="0"/>
              <a:t>Question-Review Reader</a:t>
            </a:r>
            <a:endParaRPr lang="zh-TW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2606170" y="4394515"/>
            <a:ext cx="130444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400" dirty="0"/>
              <a:t>Bi-LSTM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956718" y="3077799"/>
            <a:ext cx="931528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l-GR" altLang="zh-TW" sz="3600" dirty="0">
                <a:latin typeface="LibertineMathRM"/>
              </a:rPr>
              <a:t>Ω</a:t>
            </a:r>
            <a:r>
              <a:rPr lang="zh-TW" altLang="el-GR" sz="1200" dirty="0">
                <a:latin typeface="LibertineMathMI7"/>
              </a:rPr>
              <a:t>𝑞𝑟</a:t>
            </a:r>
            <a:r>
              <a:rPr lang="zh-TW" altLang="el-GR" sz="1200" dirty="0">
                <a:latin typeface="LibertineMathMI5"/>
              </a:rPr>
              <a:t>𝑘 </a:t>
            </a:r>
            <a:endParaRPr lang="zh-TW" altLang="en-US" sz="1200" dirty="0"/>
          </a:p>
        </p:txBody>
      </p:sp>
      <p:sp>
        <p:nvSpPr>
          <p:cNvPr id="7" name="矩形 6"/>
          <p:cNvSpPr/>
          <p:nvPr/>
        </p:nvSpPr>
        <p:spPr>
          <a:xfrm>
            <a:off x="6477597" y="3162034"/>
            <a:ext cx="48108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LibertineMathMI"/>
              </a:rPr>
              <a:t>𝛼</a:t>
            </a:r>
            <a:r>
              <a:rPr lang="zh-TW" altLang="en-US" sz="900" dirty="0">
                <a:latin typeface="LibertineMathMI7"/>
              </a:rPr>
              <a:t>𝑞</a:t>
            </a:r>
            <a:r>
              <a:rPr lang="zh-TW" altLang="en-US" sz="900" dirty="0">
                <a:latin typeface="LibertineMathMI5"/>
              </a:rPr>
              <a:t>𝑘 </a:t>
            </a:r>
            <a:endParaRPr lang="zh-TW" altLang="en-US" sz="900" dirty="0"/>
          </a:p>
        </p:txBody>
      </p:sp>
      <p:sp>
        <p:nvSpPr>
          <p:cNvPr id="8" name="矩形 7"/>
          <p:cNvSpPr/>
          <p:nvPr/>
        </p:nvSpPr>
        <p:spPr>
          <a:xfrm>
            <a:off x="6018414" y="2493817"/>
            <a:ext cx="45720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LibertineMathMI"/>
              </a:rPr>
              <a:t>𝛼</a:t>
            </a:r>
            <a:r>
              <a:rPr lang="zh-TW" altLang="en-US" sz="900" dirty="0">
                <a:latin typeface="LibertineMathMI5"/>
              </a:rPr>
              <a:t>𝑟𝑘 </a:t>
            </a:r>
          </a:p>
        </p:txBody>
      </p:sp>
      <p:sp>
        <p:nvSpPr>
          <p:cNvPr id="9" name="橢圓 8"/>
          <p:cNvSpPr/>
          <p:nvPr/>
        </p:nvSpPr>
        <p:spPr>
          <a:xfrm>
            <a:off x="4336058" y="2493817"/>
            <a:ext cx="374073" cy="4001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531100" y="2493817"/>
            <a:ext cx="374073" cy="4001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/>
          <p:nvPr/>
        </p:nvCxnSpPr>
        <p:spPr>
          <a:xfrm flipH="1">
            <a:off x="3142211" y="1656381"/>
            <a:ext cx="2452255" cy="7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162780" y="1240882"/>
            <a:ext cx="88678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4800" dirty="0">
                <a:latin typeface="LibertineMathMI"/>
              </a:rPr>
              <a:t>𝑚</a:t>
            </a:r>
            <a:r>
              <a:rPr lang="zh-TW" altLang="en-US" dirty="0">
                <a:latin typeface="LibertineMathMI7"/>
              </a:rPr>
              <a:t>𝑘 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216518" y="1938239"/>
            <a:ext cx="64472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l-GR" altLang="zh-TW" sz="2400" dirty="0">
                <a:latin typeface="LibertineMathRM"/>
              </a:rPr>
              <a:t>Π</a:t>
            </a:r>
            <a:r>
              <a:rPr lang="zh-TW" altLang="el-GR" dirty="0">
                <a:latin typeface="LibertineMathMI7"/>
              </a:rPr>
              <a:t>𝑞</a:t>
            </a:r>
            <a:endParaRPr lang="en-US" altLang="zh-TW" dirty="0">
              <a:latin typeface="LibertineMathMI7"/>
            </a:endParaRPr>
          </a:p>
          <a:p>
            <a:r>
              <a:rPr lang="el-GR" altLang="zh-TW" sz="2400" dirty="0">
                <a:latin typeface="LibertineMathRM"/>
              </a:rPr>
              <a:t>Π</a:t>
            </a:r>
            <a:r>
              <a:rPr lang="en-US" altLang="zh-TW" dirty="0">
                <a:latin typeface="LibertineMathMI7"/>
              </a:rPr>
              <a:t>r</a:t>
            </a:r>
            <a:r>
              <a:rPr lang="zh-TW" altLang="el-GR" sz="2400" dirty="0">
                <a:latin typeface="LibertineMathMI7"/>
              </a:rPr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438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26030" y="783767"/>
            <a:ext cx="54617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cap="all" dirty="0">
                <a:latin typeface="+mj-lt"/>
                <a:ea typeface="+mj-ea"/>
                <a:cs typeface="+mj-cs"/>
              </a:rPr>
              <a:t>Opinion Classifier</a:t>
            </a:r>
            <a:endParaRPr lang="zh-TW" altLang="en-US" sz="44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5F7315B-2A71-4517-92B9-A6AB4CBCCA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1" t="12509" r="4257"/>
          <a:stretch/>
        </p:blipFill>
        <p:spPr>
          <a:xfrm>
            <a:off x="1342237" y="2097213"/>
            <a:ext cx="2739173" cy="55367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2C9FF95-A964-427D-B160-9397869DB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237" y="2856580"/>
            <a:ext cx="3615657" cy="634892"/>
          </a:xfrm>
          <a:prstGeom prst="rect">
            <a:avLst/>
          </a:prstGeom>
        </p:spPr>
      </p:pic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A6267DD0-43D1-4BFD-9EDE-5EC4F88C01C1}"/>
              </a:ext>
            </a:extLst>
          </p:cNvPr>
          <p:cNvCxnSpPr>
            <a:cxnSpLocks/>
          </p:cNvCxnSpPr>
          <p:nvPr/>
        </p:nvCxnSpPr>
        <p:spPr>
          <a:xfrm flipH="1">
            <a:off x="3900881" y="2223048"/>
            <a:ext cx="637563" cy="1510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40A0DDB1-EB69-4005-841F-FDAC92B3331E}"/>
              </a:ext>
            </a:extLst>
          </p:cNvPr>
          <p:cNvSpPr txBox="1"/>
          <p:nvPr/>
        </p:nvSpPr>
        <p:spPr>
          <a:xfrm>
            <a:off x="4538444" y="1938946"/>
            <a:ext cx="108715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Rating</a:t>
            </a:r>
            <a:endParaRPr lang="zh-TW" altLang="en-US" sz="28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67843E58-AFAC-4B5A-A356-0D849674AA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2237" y="3974002"/>
            <a:ext cx="4037975" cy="1523563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49F5444B-D3B8-4D8C-B206-F20367A25184}"/>
              </a:ext>
            </a:extLst>
          </p:cNvPr>
          <p:cNvSpPr txBox="1"/>
          <p:nvPr/>
        </p:nvSpPr>
        <p:spPr>
          <a:xfrm>
            <a:off x="1216973" y="3380818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(dm 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1C1DFDB-DA4C-430E-B335-925D32EDA4FC}"/>
              </a:ext>
            </a:extLst>
          </p:cNvPr>
          <p:cNvSpPr/>
          <p:nvPr/>
        </p:nvSpPr>
        <p:spPr>
          <a:xfrm>
            <a:off x="1342237" y="5497565"/>
            <a:ext cx="40719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400" dirty="0"/>
              <a:t>R</a:t>
            </a:r>
            <a:r>
              <a:rPr lang="zh-TW" altLang="en-US" sz="2400" dirty="0"/>
              <a:t>eview-level opinion attention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F9F49E8-9AEF-4DBD-86A2-4C890D0471BA}"/>
              </a:ext>
            </a:extLst>
          </p:cNvPr>
          <p:cNvSpPr txBox="1"/>
          <p:nvPr/>
        </p:nvSpPr>
        <p:spPr>
          <a:xfrm>
            <a:off x="4173868" y="3721994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(dm*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1AE52C9F-BCF7-4059-A252-B18D123CA7D9}"/>
              </a:ext>
            </a:extLst>
          </p:cNvPr>
          <p:cNvSpPr txBox="1"/>
          <p:nvPr/>
        </p:nvSpPr>
        <p:spPr>
          <a:xfrm>
            <a:off x="3086711" y="3721993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(dm*dm)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B689E9F-13FB-4C3A-9A20-12E2CC7308DB}"/>
              </a:ext>
            </a:extLst>
          </p:cNvPr>
          <p:cNvSpPr txBox="1"/>
          <p:nvPr/>
        </p:nvSpPr>
        <p:spPr>
          <a:xfrm>
            <a:off x="4240980" y="5098396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(dm*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20DA966-4BC0-43B0-926F-15B418465205}"/>
              </a:ext>
            </a:extLst>
          </p:cNvPr>
          <p:cNvSpPr txBox="1"/>
          <p:nvPr/>
        </p:nvSpPr>
        <p:spPr>
          <a:xfrm>
            <a:off x="3378219" y="5098396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400" dirty="0">
                <a:solidFill>
                  <a:srgbClr val="0070C0"/>
                </a:solidFill>
              </a:rPr>
              <a:t>*dm)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9E3265FA-0A57-4303-AC23-6DF8D42690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220" t="21817" b="11399"/>
          <a:stretch/>
        </p:blipFill>
        <p:spPr>
          <a:xfrm>
            <a:off x="7516538" y="2363436"/>
            <a:ext cx="2192681" cy="621812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1D956514-5E63-4A3A-9E91-D26BD5D41835}"/>
              </a:ext>
            </a:extLst>
          </p:cNvPr>
          <p:cNvSpPr txBox="1"/>
          <p:nvPr/>
        </p:nvSpPr>
        <p:spPr>
          <a:xfrm>
            <a:off x="7516538" y="2995374"/>
            <a:ext cx="219268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Context Vector</a:t>
            </a:r>
            <a:endParaRPr lang="zh-TW" altLang="en-US" sz="24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66B2D5CD-D56C-445B-A97C-D6F3E5823656}"/>
              </a:ext>
            </a:extLst>
          </p:cNvPr>
          <p:cNvSpPr txBox="1"/>
          <p:nvPr/>
        </p:nvSpPr>
        <p:spPr>
          <a:xfrm>
            <a:off x="8097470" y="1928575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(dm 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F2B1CBB-707E-49DF-BACB-0638AF3A8E7C}"/>
              </a:ext>
            </a:extLst>
          </p:cNvPr>
          <p:cNvSpPr txBox="1"/>
          <p:nvPr/>
        </p:nvSpPr>
        <p:spPr>
          <a:xfrm>
            <a:off x="9010223" y="1928574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(k*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5AC06AAE-397E-4DDD-AD3A-D337FBF3F6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6160" y="4183658"/>
            <a:ext cx="4048125" cy="838200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C0899D40-1F25-41A2-B2F2-070C36C570A5}"/>
              </a:ext>
            </a:extLst>
          </p:cNvPr>
          <p:cNvSpPr/>
          <p:nvPr/>
        </p:nvSpPr>
        <p:spPr>
          <a:xfrm>
            <a:off x="6986160" y="5021858"/>
            <a:ext cx="4048125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zh-TW" sz="2400" dirty="0"/>
              <a:t>P</a:t>
            </a:r>
            <a:r>
              <a:rPr lang="zh-TW" altLang="en-US" sz="2400" dirty="0"/>
              <a:t>redicted </a:t>
            </a:r>
            <a:r>
              <a:rPr lang="zh-TW" altLang="en-US" sz="2400" dirty="0">
                <a:solidFill>
                  <a:srgbClr val="FF0000"/>
                </a:solidFill>
              </a:rPr>
              <a:t>probability</a:t>
            </a:r>
            <a:r>
              <a:rPr lang="zh-TW" altLang="en-US" sz="2400" dirty="0"/>
              <a:t> of </a:t>
            </a:r>
            <a:endParaRPr lang="en-US" altLang="zh-TW" sz="2400" dirty="0"/>
          </a:p>
          <a:p>
            <a:r>
              <a:rPr lang="zh-TW" altLang="en-US" sz="2400" dirty="0"/>
              <a:t>the answer opinion polarities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7AA3C8E-0A83-499D-9EC3-113A09CF18D1}"/>
              </a:ext>
            </a:extLst>
          </p:cNvPr>
          <p:cNvSpPr txBox="1"/>
          <p:nvPr/>
        </p:nvSpPr>
        <p:spPr>
          <a:xfrm>
            <a:off x="8886791" y="4038461"/>
            <a:ext cx="1093569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(3</a:t>
            </a:r>
            <a:r>
              <a:rPr lang="zh-TW" altLang="en-US" sz="2400" dirty="0">
                <a:solidFill>
                  <a:srgbClr val="0070C0"/>
                </a:solidFill>
              </a:rPr>
              <a:t>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8780512-82A9-4DF1-A342-D7C71ECFC21B}"/>
              </a:ext>
            </a:extLst>
          </p:cNvPr>
          <p:cNvSpPr txBox="1"/>
          <p:nvPr/>
        </p:nvSpPr>
        <p:spPr>
          <a:xfrm>
            <a:off x="10179564" y="4054137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TW" sz="2400" dirty="0">
                <a:solidFill>
                  <a:srgbClr val="0070C0"/>
                </a:solidFill>
              </a:rPr>
              <a:t>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BB726BA-F3AB-41B3-A1C6-7632E5B70765}"/>
              </a:ext>
            </a:extLst>
          </p:cNvPr>
          <p:cNvSpPr txBox="1"/>
          <p:nvPr/>
        </p:nvSpPr>
        <p:spPr>
          <a:xfrm>
            <a:off x="9403925" y="230501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</a:rPr>
              <a:t>T</a:t>
            </a:r>
            <a:endParaRPr lang="zh-TW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759F2FF5-26A6-4895-ABBE-EAC7EB4A507A}"/>
              </a:ext>
            </a:extLst>
          </p:cNvPr>
          <p:cNvSpPr/>
          <p:nvPr/>
        </p:nvSpPr>
        <p:spPr>
          <a:xfrm>
            <a:off x="8886791" y="2390239"/>
            <a:ext cx="307543" cy="3697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520DAF4-CAA9-43CC-82E7-1C38809430CC}"/>
              </a:ext>
            </a:extLst>
          </p:cNvPr>
          <p:cNvSpPr txBox="1"/>
          <p:nvPr/>
        </p:nvSpPr>
        <p:spPr>
          <a:xfrm>
            <a:off x="9476134" y="4711331"/>
            <a:ext cx="1103187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zh-TW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zh-TW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3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/>
      <p:bldP spid="14" grpId="0"/>
      <p:bldP spid="15" grpId="0"/>
      <p:bldP spid="16" grpId="0"/>
      <p:bldP spid="18" grpId="0" animBg="1"/>
      <p:bldP spid="19" grpId="0"/>
      <p:bldP spid="20" grpId="0"/>
      <p:bldP spid="22" grpId="0" animBg="1"/>
      <p:bldP spid="23" grpId="0"/>
      <p:bldP spid="24" grpId="0"/>
      <p:bldP spid="30" grpId="0"/>
      <p:bldP spid="26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1BC05761-826C-4B96-81F5-F3FEE7537C8C}"/>
              </a:ext>
            </a:extLst>
          </p:cNvPr>
          <p:cNvSpPr/>
          <p:nvPr/>
        </p:nvSpPr>
        <p:spPr>
          <a:xfrm>
            <a:off x="1326030" y="783767"/>
            <a:ext cx="54617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cap="all" dirty="0">
                <a:latin typeface="+mj-lt"/>
                <a:ea typeface="+mj-ea"/>
                <a:cs typeface="+mj-cs"/>
              </a:rPr>
              <a:t>Opinion Classifier</a:t>
            </a:r>
            <a:endParaRPr lang="zh-TW" altLang="en-US" sz="44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41C3F4B-36F0-43BD-BBB3-63D9F82A6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264" y="1885505"/>
            <a:ext cx="4185058" cy="423261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A07B7BD-1C5B-43FA-9812-8909007673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71" t="12509" r="4257"/>
          <a:stretch/>
        </p:blipFill>
        <p:spPr>
          <a:xfrm>
            <a:off x="1585519" y="4769956"/>
            <a:ext cx="2257689" cy="456351"/>
          </a:xfrm>
          <a:prstGeom prst="rect">
            <a:avLst/>
          </a:prstGeom>
        </p:spPr>
      </p:pic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8BDA90E1-C06E-4CC6-BF6B-324F345C15FB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3843208" y="4756558"/>
            <a:ext cx="678460" cy="241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8EEEBE18-B65F-4746-B06C-4433BB6C6170}"/>
              </a:ext>
            </a:extLst>
          </p:cNvPr>
          <p:cNvSpPr/>
          <p:nvPr/>
        </p:nvSpPr>
        <p:spPr>
          <a:xfrm>
            <a:off x="5313151" y="3673090"/>
            <a:ext cx="40267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TW" altLang="en-US" sz="2800" dirty="0"/>
              <a:t>𝛽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9341DFA-1A2C-4B47-AF92-634345C40891}"/>
              </a:ext>
            </a:extLst>
          </p:cNvPr>
          <p:cNvSpPr/>
          <p:nvPr/>
        </p:nvSpPr>
        <p:spPr>
          <a:xfrm>
            <a:off x="4234760" y="2101442"/>
            <a:ext cx="57381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zh-TW" altLang="en-US" sz="2800" dirty="0"/>
              <a:t>𝑝</a:t>
            </a:r>
            <a:r>
              <a:rPr lang="zh-TW" altLang="en-US" sz="2800" baseline="30000" dirty="0"/>
              <a:t>𝑜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B6BF1963-E401-4325-9399-2D8EC6275B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220" t="21817" b="11399"/>
          <a:stretch/>
        </p:blipFill>
        <p:spPr>
          <a:xfrm>
            <a:off x="9034944" y="3429296"/>
            <a:ext cx="2192681" cy="621812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B1676910-C1DB-46C6-8FE5-E54643522469}"/>
              </a:ext>
            </a:extLst>
          </p:cNvPr>
          <p:cNvSpPr txBox="1"/>
          <p:nvPr/>
        </p:nvSpPr>
        <p:spPr>
          <a:xfrm>
            <a:off x="9034944" y="4061234"/>
            <a:ext cx="219268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Context Vector</a:t>
            </a:r>
            <a:endParaRPr lang="zh-TW" altLang="en-US" sz="2400" dirty="0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627DDFB2-F12F-416D-9CAE-B33ABD6A9C79}"/>
              </a:ext>
            </a:extLst>
          </p:cNvPr>
          <p:cNvCxnSpPr>
            <a:cxnSpLocks/>
          </p:cNvCxnSpPr>
          <p:nvPr/>
        </p:nvCxnSpPr>
        <p:spPr>
          <a:xfrm>
            <a:off x="7139031" y="3934700"/>
            <a:ext cx="1895913" cy="67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3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818045-A2F2-44F1-BB5B-956B1307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Answer Generator</a:t>
            </a:r>
            <a:endParaRPr lang="zh-TW" altLang="en-US" sz="44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BD65CFC-1B9E-4A8B-93CD-C46FAF828B80}"/>
              </a:ext>
            </a:extLst>
          </p:cNvPr>
          <p:cNvSpPr/>
          <p:nvPr/>
        </p:nvSpPr>
        <p:spPr>
          <a:xfrm>
            <a:off x="1451579" y="2322603"/>
            <a:ext cx="3130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/>
              <a:t>𝑠</a:t>
            </a:r>
            <a:r>
              <a:rPr lang="zh-TW" altLang="en-US" sz="2800" baseline="-25000" dirty="0"/>
              <a:t>𝑡 </a:t>
            </a:r>
            <a:r>
              <a:rPr lang="zh-TW" altLang="en-US" sz="2800" dirty="0"/>
              <a:t>= LSTM(𝑠</a:t>
            </a:r>
            <a:r>
              <a:rPr lang="zh-TW" altLang="en-US" sz="2800" baseline="-25000" dirty="0"/>
              <a:t>𝑡−</a:t>
            </a:r>
            <a:r>
              <a:rPr lang="zh-TW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800" dirty="0"/>
              <a:t>,𝑤</a:t>
            </a:r>
            <a:r>
              <a:rPr lang="zh-TW" altLang="en-US" sz="2800" baseline="-25000" dirty="0"/>
              <a:t>𝑡−</a:t>
            </a:r>
            <a:r>
              <a:rPr lang="zh-TW" alt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2800" dirty="0"/>
              <a:t>)</a:t>
            </a: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B978CE06-DB2D-4B0F-A614-6D0793BF0F8B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4123766" y="2160191"/>
            <a:ext cx="0" cy="424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B90227C8-A4C3-48C7-BF92-A59CB04399F9}"/>
              </a:ext>
            </a:extLst>
          </p:cNvPr>
          <p:cNvSpPr txBox="1"/>
          <p:nvPr/>
        </p:nvSpPr>
        <p:spPr>
          <a:xfrm>
            <a:off x="2897821" y="1698526"/>
            <a:ext cx="245189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Reference Answer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36A11851-A2B7-4867-B604-4FFC3F3914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20" t="21817" r="70226" b="19935"/>
          <a:stretch/>
        </p:blipFill>
        <p:spPr>
          <a:xfrm>
            <a:off x="2261961" y="2981039"/>
            <a:ext cx="310910" cy="447961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D174EA0B-AC28-4704-A5F8-16BB002D11BC}"/>
              </a:ext>
            </a:extLst>
          </p:cNvPr>
          <p:cNvSpPr txBox="1"/>
          <p:nvPr/>
        </p:nvSpPr>
        <p:spPr>
          <a:xfrm>
            <a:off x="1451579" y="2905780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𝑠</a:t>
            </a:r>
            <a:r>
              <a:rPr lang="en-US" altLang="zh-TW" sz="2800" baseline="-25000" dirty="0"/>
              <a:t>0 </a:t>
            </a:r>
            <a:r>
              <a:rPr lang="en-US" altLang="zh-TW" sz="2800" dirty="0"/>
              <a:t>=</a:t>
            </a:r>
            <a:endParaRPr lang="zh-TW" altLang="en-US" sz="2800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DFB48F9A-FA6F-4765-9C0E-8EEB9E65AE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6554"/>
          <a:stretch/>
        </p:blipFill>
        <p:spPr>
          <a:xfrm>
            <a:off x="5558929" y="2829023"/>
            <a:ext cx="5495925" cy="1415235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E98A7ABF-4A1D-4C7E-B99A-B9DC21F0B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083" y="4707803"/>
            <a:ext cx="3039434" cy="1138517"/>
          </a:xfrm>
          <a:prstGeom prst="rect">
            <a:avLst/>
          </a:prstGeom>
        </p:spPr>
      </p:pic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626DFEE7-AAB4-44BC-AE74-7A731E2C5E28}"/>
              </a:ext>
            </a:extLst>
          </p:cNvPr>
          <p:cNvCxnSpPr>
            <a:cxnSpLocks/>
          </p:cNvCxnSpPr>
          <p:nvPr/>
        </p:nvCxnSpPr>
        <p:spPr>
          <a:xfrm flipH="1">
            <a:off x="8686800" y="2431970"/>
            <a:ext cx="250330" cy="5490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12AB5A7-C490-474D-99E8-65CA91D7BB26}"/>
              </a:ext>
            </a:extLst>
          </p:cNvPr>
          <p:cNvSpPr txBox="1"/>
          <p:nvPr/>
        </p:nvSpPr>
        <p:spPr>
          <a:xfrm>
            <a:off x="6096000" y="1600973"/>
            <a:ext cx="568226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Related between Review &amp; Question word j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(From Question-Review Reader)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B92F6351-5D68-4A83-993D-4F50D8778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461" y="4776998"/>
            <a:ext cx="4286250" cy="1000125"/>
          </a:xfrm>
          <a:prstGeom prst="rect">
            <a:avLst/>
          </a:prstGeom>
        </p:spPr>
      </p:pic>
      <p:sp>
        <p:nvSpPr>
          <p:cNvPr id="31" name="橢圓 30">
            <a:extLst>
              <a:ext uri="{FF2B5EF4-FFF2-40B4-BE49-F238E27FC236}">
                <a16:creationId xmlns:a16="http://schemas.microsoft.com/office/drawing/2014/main" id="{81A39C3E-71A4-43F6-8E71-A30E9A75F4D8}"/>
              </a:ext>
            </a:extLst>
          </p:cNvPr>
          <p:cNvSpPr/>
          <p:nvPr/>
        </p:nvSpPr>
        <p:spPr>
          <a:xfrm>
            <a:off x="1147482" y="4930588"/>
            <a:ext cx="654424" cy="7351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C8B5BB6-1585-4C7C-8592-312A4378C3E8}"/>
              </a:ext>
            </a:extLst>
          </p:cNvPr>
          <p:cNvSpPr txBox="1"/>
          <p:nvPr/>
        </p:nvSpPr>
        <p:spPr>
          <a:xfrm>
            <a:off x="1067160" y="4315333"/>
            <a:ext cx="305660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Answer representation</a:t>
            </a:r>
            <a:endParaRPr lang="zh-TW" altLang="en-US" sz="2400" dirty="0"/>
          </a:p>
        </p:txBody>
      </p:sp>
      <p:pic>
        <p:nvPicPr>
          <p:cNvPr id="35" name="圖片 34">
            <a:extLst>
              <a:ext uri="{FF2B5EF4-FFF2-40B4-BE49-F238E27FC236}">
                <a16:creationId xmlns:a16="http://schemas.microsoft.com/office/drawing/2014/main" id="{F7590DB0-B0B4-4762-9A93-E780CD4E72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3869" t="23005" r="28688" b="26616"/>
          <a:stretch/>
        </p:blipFill>
        <p:spPr>
          <a:xfrm>
            <a:off x="8946699" y="5745486"/>
            <a:ext cx="318633" cy="503227"/>
          </a:xfrm>
          <a:prstGeom prst="rect">
            <a:avLst/>
          </a:prstGeom>
        </p:spPr>
      </p:pic>
      <p:sp>
        <p:nvSpPr>
          <p:cNvPr id="36" name="文字方塊 35">
            <a:extLst>
              <a:ext uri="{FF2B5EF4-FFF2-40B4-BE49-F238E27FC236}">
                <a16:creationId xmlns:a16="http://schemas.microsoft.com/office/drawing/2014/main" id="{67E16F21-0167-4AD5-AA20-1115BEFE5D7B}"/>
              </a:ext>
            </a:extLst>
          </p:cNvPr>
          <p:cNvSpPr txBox="1"/>
          <p:nvPr/>
        </p:nvSpPr>
        <p:spPr>
          <a:xfrm>
            <a:off x="7187933" y="5746818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The same to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4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2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393AACF-C69C-4F97-9338-0B12D79BD5E2}"/>
              </a:ext>
            </a:extLst>
          </p:cNvPr>
          <p:cNvSpPr/>
          <p:nvPr/>
        </p:nvSpPr>
        <p:spPr>
          <a:xfrm>
            <a:off x="5277433" y="1994154"/>
            <a:ext cx="241604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800" dirty="0"/>
              <a:t>Opinion Fusion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DAE82A1-0DAB-4321-8F71-A7BC283FA6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0"/>
          <a:stretch/>
        </p:blipFill>
        <p:spPr>
          <a:xfrm>
            <a:off x="1107444" y="3051422"/>
            <a:ext cx="2761044" cy="12573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270B5D8-AFA0-4D40-A0DD-DB008C86D4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45"/>
          <a:stretch/>
        </p:blipFill>
        <p:spPr>
          <a:xfrm>
            <a:off x="8960437" y="3043168"/>
            <a:ext cx="2914651" cy="125730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5B5CB65C-02BA-4AF8-B7B7-F4B191F9760C}"/>
              </a:ext>
            </a:extLst>
          </p:cNvPr>
          <p:cNvSpPr txBox="1"/>
          <p:nvPr/>
        </p:nvSpPr>
        <p:spPr>
          <a:xfrm>
            <a:off x="1609360" y="4341099"/>
            <a:ext cx="175721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Static Fusion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791942F-3E77-42BB-9C9D-068A2CEA6170}"/>
              </a:ext>
            </a:extLst>
          </p:cNvPr>
          <p:cNvSpPr txBox="1"/>
          <p:nvPr/>
        </p:nvSpPr>
        <p:spPr>
          <a:xfrm>
            <a:off x="9333971" y="4302705"/>
            <a:ext cx="216758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Dynamic Fusion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B45BD7B-91A9-4494-BDCE-2AEACFAE01F9}"/>
              </a:ext>
            </a:extLst>
          </p:cNvPr>
          <p:cNvSpPr txBox="1"/>
          <p:nvPr/>
        </p:nvSpPr>
        <p:spPr>
          <a:xfrm>
            <a:off x="696860" y="2643058"/>
            <a:ext cx="420061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Consider attention in Review/Opinion</a:t>
            </a:r>
            <a:endParaRPr lang="zh-TW" altLang="en-US" sz="2000" dirty="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771A0CC-C5C6-4CE3-B276-EA569FB1548F}"/>
              </a:ext>
            </a:extLst>
          </p:cNvPr>
          <p:cNvSpPr/>
          <p:nvPr/>
        </p:nvSpPr>
        <p:spPr>
          <a:xfrm>
            <a:off x="2143470" y="3051421"/>
            <a:ext cx="1223102" cy="579345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FB23F6E-2014-40FF-9722-33159224E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375" y="3366333"/>
            <a:ext cx="4064001" cy="985941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8573BFA0-9C26-4036-9A16-CD0E3EF00CC8}"/>
              </a:ext>
            </a:extLst>
          </p:cNvPr>
          <p:cNvSpPr/>
          <p:nvPr/>
        </p:nvSpPr>
        <p:spPr>
          <a:xfrm>
            <a:off x="5489369" y="2756739"/>
            <a:ext cx="1850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/>
              <a:t>𝑜</a:t>
            </a:r>
            <a:r>
              <a:rPr lang="zh-TW" altLang="en-US" sz="2800" baseline="-25000" dirty="0"/>
              <a:t>𝑘 </a:t>
            </a:r>
            <a:r>
              <a:rPr lang="zh-TW" altLang="en-US" sz="2800" dirty="0"/>
              <a:t>= 𝛽</a:t>
            </a:r>
            <a:r>
              <a:rPr lang="zh-TW" altLang="en-US" sz="2800" baseline="-25000" dirty="0"/>
              <a:t>𝑘</a:t>
            </a:r>
            <a:r>
              <a:rPr lang="zh-TW" altLang="en-US" sz="2800" dirty="0"/>
              <a:t>𝑚ˆ</a:t>
            </a:r>
            <a:r>
              <a:rPr lang="zh-TW" altLang="en-US" sz="2800" baseline="-25000" dirty="0"/>
              <a:t>𝑘 </a:t>
            </a:r>
            <a:endParaRPr lang="zh-TW" altLang="en-US" sz="2800" dirty="0"/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FFB65611-F1DA-42C0-ACF4-98C27B3247A0}"/>
              </a:ext>
            </a:extLst>
          </p:cNvPr>
          <p:cNvSpPr/>
          <p:nvPr/>
        </p:nvSpPr>
        <p:spPr>
          <a:xfrm>
            <a:off x="4307755" y="4438648"/>
            <a:ext cx="4652680" cy="762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11943C4-94A2-44F6-A341-C69330879737}"/>
              </a:ext>
            </a:extLst>
          </p:cNvPr>
          <p:cNvSpPr txBox="1"/>
          <p:nvPr/>
        </p:nvSpPr>
        <p:spPr>
          <a:xfrm>
            <a:off x="4375982" y="4627063"/>
            <a:ext cx="4585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chemeClr val="bg1"/>
                </a:solidFill>
              </a:rPr>
              <a:t>Answer will be limited since unchanged </a:t>
            </a:r>
            <a:r>
              <a:rPr lang="zh-TW" altLang="en-US" sz="2000" dirty="0">
                <a:solidFill>
                  <a:schemeClr val="bg1"/>
                </a:solidFill>
              </a:rPr>
              <a:t>𝛽</a:t>
            </a:r>
            <a:r>
              <a:rPr lang="zh-TW" altLang="en-US" sz="2000" baseline="-25000" dirty="0">
                <a:solidFill>
                  <a:schemeClr val="bg1"/>
                </a:solidFill>
              </a:rPr>
              <a:t>𝑘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C45DB850-2A76-4242-893F-D721B256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altLang="zh-TW" sz="4400" dirty="0"/>
              <a:t>Answer Generator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12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B906330-29D2-421C-B0F5-A2FCEC8CA0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577" t="8989" b="1416"/>
          <a:stretch/>
        </p:blipFill>
        <p:spPr>
          <a:xfrm>
            <a:off x="6738882" y="138642"/>
            <a:ext cx="3137647" cy="5972631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5463A9D-1B46-4B6C-A619-3F5ED7F31392}"/>
              </a:ext>
            </a:extLst>
          </p:cNvPr>
          <p:cNvSpPr/>
          <p:nvPr/>
        </p:nvSpPr>
        <p:spPr>
          <a:xfrm>
            <a:off x="9551241" y="4335933"/>
            <a:ext cx="952817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400" dirty="0"/>
              <a:t>LSTM</a:t>
            </a:r>
            <a:endParaRPr lang="zh-TW" altLang="en-US" sz="2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ADD4BFF-9871-431A-B65A-5528E07A0A2F}"/>
              </a:ext>
            </a:extLst>
          </p:cNvPr>
          <p:cNvSpPr/>
          <p:nvPr/>
        </p:nvSpPr>
        <p:spPr>
          <a:xfrm>
            <a:off x="6509817" y="2894124"/>
            <a:ext cx="57740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400" dirty="0"/>
              <a:t>𝛼</a:t>
            </a:r>
            <a:r>
              <a:rPr lang="en-US" altLang="zh-TW" sz="2400" baseline="30000" dirty="0" err="1"/>
              <a:t>ri</a:t>
            </a:r>
            <a:r>
              <a:rPr lang="zh-TW" altLang="en-US" sz="2400" kern="400" baseline="-25000" dirty="0"/>
              <a:t>𝑡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BA80C58-8E65-46A2-9936-6A272D6FD46A}"/>
              </a:ext>
            </a:extLst>
          </p:cNvPr>
          <p:cNvSpPr/>
          <p:nvPr/>
        </p:nvSpPr>
        <p:spPr>
          <a:xfrm>
            <a:off x="8027019" y="2440372"/>
            <a:ext cx="5613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400" dirty="0"/>
              <a:t>𝛼</a:t>
            </a:r>
            <a:r>
              <a:rPr lang="zh-TW" altLang="en-US" sz="2400" baseline="30000" dirty="0"/>
              <a:t>𝑞</a:t>
            </a:r>
            <a:r>
              <a:rPr lang="zh-TW" altLang="en-US" sz="2400" kern="400" baseline="-25000" dirty="0"/>
              <a:t>𝑡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DFD0D5A-BC3B-4FF2-A49B-837BB4538D9A}"/>
              </a:ext>
            </a:extLst>
          </p:cNvPr>
          <p:cNvSpPr/>
          <p:nvPr/>
        </p:nvSpPr>
        <p:spPr>
          <a:xfrm>
            <a:off x="9301813" y="2086674"/>
            <a:ext cx="49885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sz="2400" dirty="0" err="1"/>
              <a:t>h</a:t>
            </a:r>
            <a:r>
              <a:rPr lang="en-US" altLang="zh-TW" sz="2400" baseline="30000" dirty="0" err="1"/>
              <a:t>s</a:t>
            </a:r>
            <a:r>
              <a:rPr lang="zh-TW" altLang="en-US" sz="2400" kern="400" baseline="-25000" dirty="0"/>
              <a:t>𝑡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B66B5A2-725C-4A2E-BB9E-1D0A09CA5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818" y="1978707"/>
            <a:ext cx="503046" cy="461665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E41CDF99-BD63-4959-B458-BFED387A0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060" y="4873023"/>
            <a:ext cx="4714875" cy="1238250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421C8EB4-1401-4592-83F0-2C7EF361E9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873" y="808135"/>
            <a:ext cx="3962400" cy="657225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A96839B5-C11F-4E24-B027-82AE0BA96A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873" y="1721543"/>
            <a:ext cx="3162300" cy="781050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846E64D1-DB66-4939-94EC-A8C67EB128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060" y="2758776"/>
            <a:ext cx="3209925" cy="847725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2DD63A71-E157-46B9-BEE1-935631E21A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2060" y="3990131"/>
            <a:ext cx="4810125" cy="638175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0710FB8F-6194-4870-A47F-56285B4550FE}"/>
              </a:ext>
            </a:extLst>
          </p:cNvPr>
          <p:cNvSpPr/>
          <p:nvPr/>
        </p:nvSpPr>
        <p:spPr>
          <a:xfrm>
            <a:off x="872060" y="6111273"/>
            <a:ext cx="250395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dirty="0"/>
              <a:t>M</a:t>
            </a:r>
            <a:r>
              <a:rPr lang="zh-TW" altLang="en-US" dirty="0"/>
              <a:t>ulti-view pointer scalar</a:t>
            </a: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35DC05D2-7E29-4EEF-B03E-6EE57981A8E1}"/>
              </a:ext>
            </a:extLst>
          </p:cNvPr>
          <p:cNvCxnSpPr/>
          <p:nvPr/>
        </p:nvCxnSpPr>
        <p:spPr>
          <a:xfrm>
            <a:off x="1030941" y="5342965"/>
            <a:ext cx="0" cy="7683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標題 1">
            <a:extLst>
              <a:ext uri="{FF2B5EF4-FFF2-40B4-BE49-F238E27FC236}">
                <a16:creationId xmlns:a16="http://schemas.microsoft.com/office/drawing/2014/main" id="{53BA9B51-EE60-4D87-8349-572510BF36F5}"/>
              </a:ext>
            </a:extLst>
          </p:cNvPr>
          <p:cNvSpPr txBox="1">
            <a:spLocks/>
          </p:cNvSpPr>
          <p:nvPr/>
        </p:nvSpPr>
        <p:spPr>
          <a:xfrm>
            <a:off x="785297" y="59197"/>
            <a:ext cx="9603275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400"/>
              <a:t>Answer Generator</a:t>
            </a:r>
            <a:endParaRPr lang="zh-TW" altLang="en-US" sz="4400" dirty="0"/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348EC9DE-12E0-47CC-9155-8781B7E677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201" t="48088" r="63546" b="10692"/>
          <a:stretch/>
        </p:blipFill>
        <p:spPr>
          <a:xfrm>
            <a:off x="9242403" y="217723"/>
            <a:ext cx="860613" cy="51040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1" name="橢圓 20">
            <a:extLst>
              <a:ext uri="{FF2B5EF4-FFF2-40B4-BE49-F238E27FC236}">
                <a16:creationId xmlns:a16="http://schemas.microsoft.com/office/drawing/2014/main" id="{E41B7E11-A3F2-4021-A8C9-7B0F7009217E}"/>
              </a:ext>
            </a:extLst>
          </p:cNvPr>
          <p:cNvSpPr/>
          <p:nvPr/>
        </p:nvSpPr>
        <p:spPr>
          <a:xfrm>
            <a:off x="2969578" y="5384292"/>
            <a:ext cx="307543" cy="6532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>
                <a:solidFill>
                  <a:srgbClr val="FF0000"/>
                </a:solidFill>
              </a:rPr>
              <a:t>X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7ECE2F5E-FCAD-4C82-BF01-4DFED41D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altLang="zh-TW" sz="4400" dirty="0"/>
              <a:t>Loss</a:t>
            </a:r>
            <a:endParaRPr lang="zh-TW" altLang="en-US" sz="4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E3382FF-CC3C-465A-9BC7-FBC104824B63}"/>
              </a:ext>
            </a:extLst>
          </p:cNvPr>
          <p:cNvSpPr/>
          <p:nvPr/>
        </p:nvSpPr>
        <p:spPr>
          <a:xfrm>
            <a:off x="1451579" y="2554051"/>
            <a:ext cx="274626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400" dirty="0"/>
              <a:t>Opinion Mining Loss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ED6C29-7A5B-43D5-A472-209104937C9B}"/>
              </a:ext>
            </a:extLst>
          </p:cNvPr>
          <p:cNvSpPr/>
          <p:nvPr/>
        </p:nvSpPr>
        <p:spPr>
          <a:xfrm>
            <a:off x="1451579" y="3611452"/>
            <a:ext cx="329494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sz="2400" dirty="0"/>
              <a:t>Answer Generation Loss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90AFF94-6070-41AA-AD6D-261B6FECA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998" y="2423395"/>
            <a:ext cx="3238500" cy="7334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954D146-B716-4FFF-BAB3-1DBA0771D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998" y="3446842"/>
            <a:ext cx="3430121" cy="790883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89A2091-0957-4811-9ADC-1FB9D1014569}"/>
              </a:ext>
            </a:extLst>
          </p:cNvPr>
          <p:cNvSpPr txBox="1"/>
          <p:nvPr/>
        </p:nvSpPr>
        <p:spPr>
          <a:xfrm>
            <a:off x="7950553" y="4542582"/>
            <a:ext cx="245189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Reference Answer</a:t>
            </a: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8D9F017F-9351-4B4B-9E41-5DF2A6EA4FF4}"/>
              </a:ext>
            </a:extLst>
          </p:cNvPr>
          <p:cNvCxnSpPr>
            <a:cxnSpLocks/>
          </p:cNvCxnSpPr>
          <p:nvPr/>
        </p:nvCxnSpPr>
        <p:spPr>
          <a:xfrm flipV="1">
            <a:off x="9000566" y="4073117"/>
            <a:ext cx="0" cy="424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60F6671-7C0E-4EB9-86FD-FF4A5667C1F4}"/>
              </a:ext>
            </a:extLst>
          </p:cNvPr>
          <p:cNvSpPr txBox="1"/>
          <p:nvPr/>
        </p:nvSpPr>
        <p:spPr>
          <a:xfrm>
            <a:off x="6966655" y="1455947"/>
            <a:ext cx="217444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Reference Label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D81A8430-3BB9-4D70-AE7F-571152B2F551}"/>
              </a:ext>
            </a:extLst>
          </p:cNvPr>
          <p:cNvCxnSpPr>
            <a:cxnSpLocks/>
          </p:cNvCxnSpPr>
          <p:nvPr/>
        </p:nvCxnSpPr>
        <p:spPr>
          <a:xfrm>
            <a:off x="8053876" y="1918447"/>
            <a:ext cx="0" cy="6356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圖片 17">
            <a:extLst>
              <a:ext uri="{FF2B5EF4-FFF2-40B4-BE49-F238E27FC236}">
                <a16:creationId xmlns:a16="http://schemas.microsoft.com/office/drawing/2014/main" id="{D79C56BE-9857-4C1A-8629-24B755039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8336" y="5160319"/>
            <a:ext cx="2448319" cy="67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3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/>
              <a:t>Introduction</a:t>
            </a:r>
          </a:p>
          <a:p>
            <a:r>
              <a:rPr lang="en-US" altLang="zh-TW" sz="3200" dirty="0"/>
              <a:t>Method</a:t>
            </a:r>
          </a:p>
          <a:p>
            <a:r>
              <a:rPr lang="en-US" altLang="zh-TW" sz="3200" dirty="0"/>
              <a:t>Experiment</a:t>
            </a:r>
          </a:p>
          <a:p>
            <a:r>
              <a:rPr lang="en-US" altLang="zh-TW" sz="3200" dirty="0"/>
              <a:t>Conclusion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9546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/>
              <a:t>Introduction</a:t>
            </a:r>
          </a:p>
          <a:p>
            <a:pPr lvl="1"/>
            <a:r>
              <a:rPr lang="en-US" altLang="zh-TW" sz="3000" dirty="0"/>
              <a:t>Target</a:t>
            </a:r>
          </a:p>
          <a:p>
            <a:pPr lvl="1"/>
            <a:r>
              <a:rPr lang="en-US" altLang="zh-TW" sz="3000" dirty="0"/>
              <a:t>Previous work</a:t>
            </a:r>
          </a:p>
          <a:p>
            <a:pPr lvl="1"/>
            <a:r>
              <a:rPr lang="en-US" altLang="zh-TW" sz="3000" dirty="0"/>
              <a:t>Change in this work</a:t>
            </a:r>
          </a:p>
        </p:txBody>
      </p:sp>
    </p:spTree>
    <p:extLst>
      <p:ext uri="{BB962C8B-B14F-4D97-AF65-F5344CB8AC3E}">
        <p14:creationId xmlns:p14="http://schemas.microsoft.com/office/powerpoint/2010/main" val="105375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Introduction-target</a:t>
            </a:r>
            <a:endParaRPr lang="zh-TW" altLang="en-US" sz="4400" dirty="0"/>
          </a:p>
        </p:txBody>
      </p:sp>
      <p:pic>
        <p:nvPicPr>
          <p:cNvPr id="1026" name="Picture 2" descr="User (computing)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17" y="2719214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右箭號 3"/>
          <p:cNvSpPr/>
          <p:nvPr/>
        </p:nvSpPr>
        <p:spPr>
          <a:xfrm>
            <a:off x="3341717" y="3075709"/>
            <a:ext cx="3624349" cy="415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 flipH="1">
            <a:off x="3341716" y="4009505"/>
            <a:ext cx="3624349" cy="415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290263" y="2593571"/>
            <a:ext cx="3981796" cy="222114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Community</a:t>
            </a:r>
          </a:p>
          <a:p>
            <a:pPr algn="ctr"/>
            <a:r>
              <a:rPr lang="en-US" altLang="zh-TW" sz="2400" dirty="0"/>
              <a:t>Question Answering</a:t>
            </a:r>
          </a:p>
          <a:p>
            <a:pPr algn="ctr"/>
            <a:r>
              <a:rPr lang="en-US" altLang="zh-TW" sz="2400" dirty="0"/>
              <a:t>System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559114" y="2719214"/>
            <a:ext cx="135165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Question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63084" y="4353050"/>
            <a:ext cx="114371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Answer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37607" y="4921135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User</a:t>
            </a:r>
            <a:endParaRPr lang="zh-TW" altLang="en-US" sz="32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290559" y="4971403"/>
            <a:ext cx="2285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E-commerce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5019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Previous work</a:t>
            </a:r>
            <a:endParaRPr lang="zh-TW" altLang="en-US" sz="4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2020" r="3965" b="51465"/>
          <a:stretch/>
        </p:blipFill>
        <p:spPr>
          <a:xfrm>
            <a:off x="324196" y="2462122"/>
            <a:ext cx="5619404" cy="233432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2801" t="47875" r="3848"/>
          <a:stretch/>
        </p:blipFill>
        <p:spPr>
          <a:xfrm>
            <a:off x="6483928" y="2462122"/>
            <a:ext cx="5195454" cy="23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1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689508"/>
              </p:ext>
            </p:extLst>
          </p:nvPr>
        </p:nvGraphicFramePr>
        <p:xfrm>
          <a:off x="1451028" y="2099252"/>
          <a:ext cx="960437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2349745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3924527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Approach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Method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51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Opinion-based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Yes/No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22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Retrieval-based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Most</a:t>
                      </a:r>
                      <a:r>
                        <a:rPr lang="en-US" altLang="zh-TW" sz="2400" baseline="0" dirty="0"/>
                        <a:t> related review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15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Generation-based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Natural forms of answer</a:t>
                      </a:r>
                      <a:r>
                        <a:rPr lang="en-US" altLang="zh-TW" sz="2400" baseline="0" dirty="0"/>
                        <a:t> hold a random opinion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rgbClr val="0070C0"/>
                          </a:solidFill>
                        </a:rPr>
                        <a:t>Opinion-aware</a:t>
                      </a:r>
                      <a:r>
                        <a:rPr lang="en-US" altLang="zh-TW" sz="2400" baseline="0" dirty="0">
                          <a:solidFill>
                            <a:srgbClr val="0070C0"/>
                          </a:solidFill>
                        </a:rPr>
                        <a:t> Generation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solidFill>
                            <a:srgbClr val="0070C0"/>
                          </a:solidFill>
                        </a:rPr>
                        <a:t>Considering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en-US" altLang="zh-TW" sz="2400" baseline="0" dirty="0">
                          <a:solidFill>
                            <a:srgbClr val="0070C0"/>
                          </a:solidFill>
                        </a:rPr>
                        <a:t>Differ in customer’s opinions</a:t>
                      </a:r>
                    </a:p>
                    <a:p>
                      <a:pPr marL="400050" indent="-400050">
                        <a:buAutoNum type="romanUcPeriod"/>
                      </a:pPr>
                      <a:r>
                        <a:rPr lang="en-US" altLang="zh-TW" sz="2400" baseline="0" dirty="0">
                          <a:solidFill>
                            <a:srgbClr val="0070C0"/>
                          </a:solidFill>
                        </a:rPr>
                        <a:t>Interactions between questions and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58211"/>
                  </a:ext>
                </a:extLst>
              </a:tr>
            </a:tbl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Change in this paper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7464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72692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Method</a:t>
            </a:r>
          </a:p>
          <a:p>
            <a:pPr lvl="1"/>
            <a:r>
              <a:rPr lang="en-US" altLang="zh-TW" sz="3200" dirty="0"/>
              <a:t>Architecture</a:t>
            </a:r>
            <a:endParaRPr lang="en-US" altLang="zh-TW" sz="3000" dirty="0"/>
          </a:p>
          <a:p>
            <a:pPr lvl="1"/>
            <a:r>
              <a:rPr lang="en-US" altLang="zh-TW" sz="3200" dirty="0"/>
              <a:t>Question-Review Reader</a:t>
            </a:r>
          </a:p>
          <a:p>
            <a:pPr lvl="1"/>
            <a:r>
              <a:rPr lang="en-US" altLang="zh-TW" sz="3200" dirty="0"/>
              <a:t>Opinion Classifier</a:t>
            </a:r>
          </a:p>
          <a:p>
            <a:pPr lvl="1"/>
            <a:r>
              <a:rPr lang="en-US" altLang="zh-TW" sz="3200" dirty="0"/>
              <a:t>Answer Generator</a:t>
            </a:r>
          </a:p>
          <a:p>
            <a:pPr lvl="1"/>
            <a:r>
              <a:rPr lang="en-US" altLang="zh-TW" sz="3200" dirty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171340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t="2302" b="1416"/>
          <a:stretch/>
        </p:blipFill>
        <p:spPr>
          <a:xfrm>
            <a:off x="5914637" y="82603"/>
            <a:ext cx="5408382" cy="5910349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 idx="4294967295"/>
          </p:nvPr>
        </p:nvSpPr>
        <p:spPr>
          <a:xfrm>
            <a:off x="614018" y="383425"/>
            <a:ext cx="4275138" cy="1120775"/>
          </a:xfrm>
        </p:spPr>
        <p:txBody>
          <a:bodyPr>
            <a:normAutofit fontScale="90000"/>
          </a:bodyPr>
          <a:lstStyle/>
          <a:p>
            <a:r>
              <a:rPr lang="en-US" altLang="zh-TW" sz="4400" dirty="0"/>
              <a:t>Architecture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half" idx="4294967295"/>
          </p:nvPr>
        </p:nvSpPr>
        <p:spPr>
          <a:xfrm>
            <a:off x="614018" y="1367760"/>
            <a:ext cx="4797514" cy="3378807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/>
              <a:t>INPUT:</a:t>
            </a:r>
          </a:p>
          <a:p>
            <a:pPr lvl="1"/>
            <a:r>
              <a:rPr lang="en-US" altLang="zh-TW" sz="2800" dirty="0"/>
              <a:t>Question: q</a:t>
            </a:r>
            <a:r>
              <a:rPr lang="en-US" altLang="zh-TW" sz="3200" baseline="30000" dirty="0"/>
              <a:t>i</a:t>
            </a:r>
            <a:endParaRPr lang="en-US" altLang="zh-TW" sz="3000" dirty="0"/>
          </a:p>
          <a:p>
            <a:pPr lvl="1"/>
            <a:r>
              <a:rPr lang="en-US" altLang="zh-TW" sz="2800" dirty="0"/>
              <a:t>Reviews: {r</a:t>
            </a:r>
            <a:r>
              <a:rPr lang="en-US" altLang="zh-TW" sz="2800" baseline="30000" dirty="0"/>
              <a:t>i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,r</a:t>
            </a:r>
            <a:r>
              <a:rPr lang="en-US" altLang="zh-TW" sz="2800" baseline="30000" dirty="0"/>
              <a:t>i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…..</a:t>
            </a:r>
            <a:r>
              <a:rPr lang="en-US" altLang="zh-TW" sz="2800" dirty="0" err="1"/>
              <a:t>r</a:t>
            </a:r>
            <a:r>
              <a:rPr lang="en-US" altLang="zh-TW" sz="2800" baseline="30000" dirty="0" err="1"/>
              <a:t>i</a:t>
            </a:r>
            <a:r>
              <a:rPr lang="en-US" altLang="zh-TW" sz="2800" baseline="-25000" dirty="0" err="1"/>
              <a:t>k</a:t>
            </a:r>
            <a:r>
              <a:rPr lang="en-US" altLang="zh-TW" sz="2800" dirty="0"/>
              <a:t>}</a:t>
            </a:r>
          </a:p>
          <a:p>
            <a:pPr lvl="1"/>
            <a:r>
              <a:rPr lang="en-US" altLang="zh-TW" sz="2800" dirty="0"/>
              <a:t>Ratings: {e</a:t>
            </a:r>
            <a:r>
              <a:rPr lang="en-US" altLang="zh-TW" sz="2800" baseline="30000" dirty="0"/>
              <a:t>i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,e</a:t>
            </a:r>
            <a:r>
              <a:rPr lang="en-US" altLang="zh-TW" sz="2800" baseline="30000" dirty="0"/>
              <a:t>i</a:t>
            </a:r>
            <a:r>
              <a:rPr lang="en-US" altLang="zh-TW" sz="2800" baseline="-25000" dirty="0"/>
              <a:t>2</a:t>
            </a:r>
            <a:r>
              <a:rPr lang="en-US" altLang="zh-TW" sz="2800" dirty="0"/>
              <a:t>…..</a:t>
            </a:r>
            <a:r>
              <a:rPr lang="en-US" altLang="zh-TW" sz="2800" dirty="0" err="1"/>
              <a:t>e</a:t>
            </a:r>
            <a:r>
              <a:rPr lang="en-US" altLang="zh-TW" sz="2800" baseline="30000" dirty="0" err="1"/>
              <a:t>i</a:t>
            </a:r>
            <a:r>
              <a:rPr lang="en-US" altLang="zh-TW" sz="2800" baseline="-25000" dirty="0" err="1"/>
              <a:t>k</a:t>
            </a:r>
            <a:r>
              <a:rPr lang="en-US" altLang="zh-TW" sz="2800" dirty="0"/>
              <a:t>}</a:t>
            </a:r>
          </a:p>
          <a:p>
            <a:pPr lvl="1"/>
            <a:r>
              <a:rPr lang="en-US" altLang="zh-TW" sz="2800" dirty="0"/>
              <a:t>Reference Answer: </a:t>
            </a:r>
            <a:r>
              <a:rPr lang="en-US" altLang="zh-TW" sz="2800" dirty="0" err="1"/>
              <a:t>a</a:t>
            </a:r>
            <a:r>
              <a:rPr lang="en-US" altLang="zh-TW" sz="2800" baseline="30000" dirty="0" err="1"/>
              <a:t>i</a:t>
            </a:r>
            <a:endParaRPr lang="en-US" altLang="zh-TW" sz="2800" baseline="30000" dirty="0"/>
          </a:p>
          <a:p>
            <a:pPr lvl="1"/>
            <a:r>
              <a:rPr lang="en-US" altLang="zh-TW" sz="2800" dirty="0"/>
              <a:t>Opinion type: l</a:t>
            </a:r>
            <a:r>
              <a:rPr lang="en-US" altLang="zh-TW" sz="2800" baseline="30000" dirty="0"/>
              <a:t>i</a:t>
            </a:r>
            <a:endParaRPr lang="en-US" altLang="zh-TW" sz="2800" dirty="0"/>
          </a:p>
          <a:p>
            <a:endParaRPr lang="zh-TW" altLang="en-US" sz="2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18" y="5047285"/>
            <a:ext cx="4797514" cy="60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7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Question-Review Reader</a:t>
            </a:r>
            <a:endParaRPr lang="zh-TW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1451579" y="2148016"/>
            <a:ext cx="328327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/>
              <a:t>𝐻</a:t>
            </a:r>
            <a:r>
              <a:rPr lang="zh-TW" altLang="en-US" sz="2800" baseline="-25000" dirty="0"/>
              <a:t>𝑞  </a:t>
            </a:r>
            <a:r>
              <a:rPr lang="en-US" altLang="zh-TW" sz="2800" dirty="0"/>
              <a:t>= Bi-LSTM (</a:t>
            </a:r>
            <a:r>
              <a:rPr lang="zh-TW" altLang="en-US" sz="2800" dirty="0"/>
              <a:t>𝑊</a:t>
            </a:r>
            <a:r>
              <a:rPr lang="zh-TW" altLang="en-US" sz="2800" baseline="-25000" dirty="0"/>
              <a:t>𝑞</a:t>
            </a:r>
            <a:r>
              <a:rPr lang="en-US" altLang="zh-TW" sz="2800" dirty="0"/>
              <a:t>)</a:t>
            </a:r>
          </a:p>
          <a:p>
            <a:endParaRPr lang="en-US" altLang="zh-TW" sz="2800" dirty="0"/>
          </a:p>
          <a:p>
            <a:r>
              <a:rPr lang="zh-TW" altLang="en-US" sz="2800" dirty="0"/>
              <a:t>𝐻</a:t>
            </a:r>
            <a:r>
              <a:rPr lang="zh-TW" altLang="en-US" sz="2800" baseline="-25000" dirty="0"/>
              <a:t>𝑟𝑘 </a:t>
            </a:r>
            <a:r>
              <a:rPr lang="en-US" altLang="zh-TW" sz="2800" dirty="0"/>
              <a:t>= Bi-LSTM (</a:t>
            </a:r>
            <a:r>
              <a:rPr lang="zh-TW" altLang="en-US" sz="2800" dirty="0"/>
              <a:t>𝑊</a:t>
            </a:r>
            <a:r>
              <a:rPr lang="zh-TW" altLang="en-US" sz="2800" baseline="-25000" dirty="0"/>
              <a:t>𝑟𝑘 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286298" y="382727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</a:t>
            </a:r>
            <a:r>
              <a:rPr lang="en-US" altLang="zh-TW" sz="2400" dirty="0" err="1">
                <a:solidFill>
                  <a:srgbClr val="0070C0"/>
                </a:solidFill>
              </a:rPr>
              <a:t>L</a:t>
            </a:r>
            <a:r>
              <a:rPr lang="en-US" altLang="zh-TW" sz="2400" baseline="-25000" dirty="0" err="1">
                <a:solidFill>
                  <a:srgbClr val="0070C0"/>
                </a:solidFill>
              </a:rPr>
              <a:t>q</a:t>
            </a:r>
            <a:r>
              <a:rPr lang="en-US" altLang="zh-TW" sz="2400" dirty="0">
                <a:solidFill>
                  <a:srgbClr val="0070C0"/>
                </a:solidFill>
              </a:rPr>
              <a:t> * dh)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588625" y="382727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(dh * </a:t>
            </a:r>
            <a:r>
              <a:rPr lang="en-US" altLang="zh-TW" sz="2400" dirty="0" err="1">
                <a:solidFill>
                  <a:srgbClr val="0070C0"/>
                </a:solidFill>
              </a:rPr>
              <a:t>L</a:t>
            </a:r>
            <a:r>
              <a:rPr lang="en-US" altLang="zh-TW" sz="2400" baseline="-25000" dirty="0" err="1">
                <a:solidFill>
                  <a:srgbClr val="0070C0"/>
                </a:solidFill>
              </a:rPr>
              <a:t>rk</a:t>
            </a:r>
            <a:r>
              <a:rPr lang="en-US" altLang="zh-TW" sz="2400" dirty="0">
                <a:solidFill>
                  <a:srgbClr val="0070C0"/>
                </a:solidFill>
              </a:rPr>
              <a:t>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81560" y="420263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altLang="zh-TW" sz="4000" dirty="0">
                <a:latin typeface="LibertineMathRM"/>
              </a:rPr>
              <a:t>Ω</a:t>
            </a:r>
            <a:r>
              <a:rPr lang="zh-TW" altLang="el-GR" sz="1400" dirty="0">
                <a:latin typeface="LibertineMathMI7"/>
              </a:rPr>
              <a:t>𝑞𝑟</a:t>
            </a:r>
            <a:r>
              <a:rPr lang="zh-TW" altLang="el-GR" sz="1400" dirty="0">
                <a:latin typeface="LibertineMathMI5"/>
              </a:rPr>
              <a:t>𝑘 </a:t>
            </a:r>
            <a:r>
              <a:rPr lang="el-GR" altLang="zh-TW" sz="4000" dirty="0">
                <a:latin typeface="txmiaX"/>
              </a:rPr>
              <a:t>= </a:t>
            </a:r>
            <a:r>
              <a:rPr lang="en-US" altLang="zh-TW" sz="4000" dirty="0" err="1">
                <a:latin typeface="LinLibertineT"/>
              </a:rPr>
              <a:t>tanh</a:t>
            </a:r>
            <a:r>
              <a:rPr lang="en-US" altLang="zh-TW" sz="4000" dirty="0">
                <a:latin typeface="LinLibertineT"/>
              </a:rPr>
              <a:t>(</a:t>
            </a:r>
            <a:r>
              <a:rPr lang="zh-TW" altLang="en-US" sz="4000" dirty="0">
                <a:latin typeface="LibertineMathMI"/>
              </a:rPr>
              <a:t>𝐻</a:t>
            </a:r>
            <a:r>
              <a:rPr lang="zh-TW" altLang="en-US" sz="2800" baseline="-20000" dirty="0">
                <a:latin typeface="LibertineMathMI5"/>
              </a:rPr>
              <a:t>𝑞  </a:t>
            </a:r>
            <a:r>
              <a:rPr lang="zh-TW" altLang="en-US" sz="4000" dirty="0">
                <a:latin typeface="LibertineMathMI"/>
              </a:rPr>
              <a:t>𝑈 𝐻</a:t>
            </a:r>
            <a:r>
              <a:rPr lang="zh-TW" altLang="en-US" sz="2400" baseline="80000" dirty="0">
                <a:latin typeface="txsya"/>
              </a:rPr>
              <a:t>⊺</a:t>
            </a:r>
            <a:r>
              <a:rPr lang="zh-TW" altLang="en-US" sz="2800" baseline="-20000" dirty="0">
                <a:latin typeface="LibertineMathMI7"/>
              </a:rPr>
              <a:t>𝑟</a:t>
            </a:r>
            <a:r>
              <a:rPr lang="zh-TW" altLang="en-US" sz="2800" baseline="-20000" dirty="0">
                <a:latin typeface="LibertineMathMI5"/>
              </a:rPr>
              <a:t>𝑘</a:t>
            </a:r>
            <a:r>
              <a:rPr lang="en-US" altLang="zh-TW" sz="4000" dirty="0">
                <a:latin typeface="LinLibertineT"/>
              </a:rPr>
              <a:t>)</a:t>
            </a:r>
            <a:endParaRPr lang="zh-TW" altLang="en-US" sz="4000" dirty="0">
              <a:latin typeface="LinLibertine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857929" y="4910519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70C0"/>
                </a:solidFill>
              </a:rPr>
              <a:t>(dh * dh)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167653"/>
              </p:ext>
            </p:extLst>
          </p:nvPr>
        </p:nvGraphicFramePr>
        <p:xfrm>
          <a:off x="6639588" y="2370776"/>
          <a:ext cx="4435300" cy="2912995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887060">
                  <a:extLst>
                    <a:ext uri="{9D8B030D-6E8A-4147-A177-3AD203B41FA5}">
                      <a16:colId xmlns:a16="http://schemas.microsoft.com/office/drawing/2014/main" val="279990955"/>
                    </a:ext>
                  </a:extLst>
                </a:gridCol>
                <a:gridCol w="887060">
                  <a:extLst>
                    <a:ext uri="{9D8B030D-6E8A-4147-A177-3AD203B41FA5}">
                      <a16:colId xmlns:a16="http://schemas.microsoft.com/office/drawing/2014/main" val="630807806"/>
                    </a:ext>
                  </a:extLst>
                </a:gridCol>
                <a:gridCol w="887060">
                  <a:extLst>
                    <a:ext uri="{9D8B030D-6E8A-4147-A177-3AD203B41FA5}">
                      <a16:colId xmlns:a16="http://schemas.microsoft.com/office/drawing/2014/main" val="3176777414"/>
                    </a:ext>
                  </a:extLst>
                </a:gridCol>
                <a:gridCol w="887060">
                  <a:extLst>
                    <a:ext uri="{9D8B030D-6E8A-4147-A177-3AD203B41FA5}">
                      <a16:colId xmlns:a16="http://schemas.microsoft.com/office/drawing/2014/main" val="792193875"/>
                    </a:ext>
                  </a:extLst>
                </a:gridCol>
                <a:gridCol w="887060">
                  <a:extLst>
                    <a:ext uri="{9D8B030D-6E8A-4147-A177-3AD203B41FA5}">
                      <a16:colId xmlns:a16="http://schemas.microsoft.com/office/drawing/2014/main" val="2193363950"/>
                    </a:ext>
                  </a:extLst>
                </a:gridCol>
              </a:tblGrid>
              <a:tr h="5825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2354"/>
                  </a:ext>
                </a:extLst>
              </a:tr>
              <a:tr h="5825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48596"/>
                  </a:ext>
                </a:extLst>
              </a:tr>
              <a:tr h="5825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92797"/>
                  </a:ext>
                </a:extLst>
              </a:tr>
              <a:tr h="5825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09740"/>
                  </a:ext>
                </a:extLst>
              </a:tr>
              <a:tr h="5825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942112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6736660" y="1868297"/>
            <a:ext cx="4759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rk1    rk2    rk3    rk4    rk5…..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83881" y="2406060"/>
            <a:ext cx="700833" cy="321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q1</a:t>
            </a:r>
            <a:endParaRPr lang="en-US" altLang="zh-TW" sz="2400" dirty="0"/>
          </a:p>
          <a:p>
            <a:endParaRPr lang="en-US" altLang="zh-TW" sz="700" dirty="0"/>
          </a:p>
          <a:p>
            <a:r>
              <a:rPr lang="en-US" altLang="zh-TW" sz="2800" dirty="0"/>
              <a:t>q2</a:t>
            </a:r>
            <a:endParaRPr lang="en-US" altLang="zh-TW" sz="800" dirty="0"/>
          </a:p>
          <a:p>
            <a:endParaRPr lang="en-US" altLang="zh-TW" sz="900" dirty="0"/>
          </a:p>
          <a:p>
            <a:r>
              <a:rPr lang="en-US" altLang="zh-TW" sz="2800" dirty="0"/>
              <a:t>q3</a:t>
            </a:r>
          </a:p>
          <a:p>
            <a:r>
              <a:rPr lang="en-US" altLang="zh-TW" sz="800" dirty="0"/>
              <a:t> </a:t>
            </a:r>
          </a:p>
          <a:p>
            <a:endParaRPr lang="en-US" altLang="zh-TW" sz="300" dirty="0"/>
          </a:p>
          <a:p>
            <a:r>
              <a:rPr lang="en-US" altLang="zh-TW" sz="2800" dirty="0"/>
              <a:t>q4</a:t>
            </a:r>
          </a:p>
          <a:p>
            <a:r>
              <a:rPr lang="en-US" altLang="zh-TW" sz="800" dirty="0"/>
              <a:t> </a:t>
            </a:r>
          </a:p>
          <a:p>
            <a:r>
              <a:rPr lang="en-US" altLang="zh-TW" sz="2800" dirty="0"/>
              <a:t>q5</a:t>
            </a:r>
          </a:p>
          <a:p>
            <a:r>
              <a:rPr lang="en-US" altLang="zh-TW" sz="2800" dirty="0"/>
              <a:t>…..</a:t>
            </a:r>
            <a:endParaRPr lang="zh-TW" altLang="en-US" sz="2800" dirty="0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68" y="5487448"/>
            <a:ext cx="3990666" cy="114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955</TotalTime>
  <Words>476</Words>
  <Application>Microsoft Office PowerPoint</Application>
  <PresentationFormat>寬螢幕</PresentationFormat>
  <Paragraphs>136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31" baseType="lpstr">
      <vt:lpstr>LibertineMathMI</vt:lpstr>
      <vt:lpstr>LibertineMathMI5</vt:lpstr>
      <vt:lpstr>LibertineMathMI7</vt:lpstr>
      <vt:lpstr>LibertineMathRM</vt:lpstr>
      <vt:lpstr>LinLibertineT</vt:lpstr>
      <vt:lpstr>txmiaX</vt:lpstr>
      <vt:lpstr>txsya</vt:lpstr>
      <vt:lpstr>txsys</vt:lpstr>
      <vt:lpstr>新細明體</vt:lpstr>
      <vt:lpstr>Arial</vt:lpstr>
      <vt:lpstr>Calibri</vt:lpstr>
      <vt:lpstr>Corbel</vt:lpstr>
      <vt:lpstr>Gill Sans MT</vt:lpstr>
      <vt:lpstr>Gallery</vt:lpstr>
      <vt:lpstr>Opinion-aware Answer Generation for Review-driven Question Answering  in E-Commerce</vt:lpstr>
      <vt:lpstr>Outline</vt:lpstr>
      <vt:lpstr>Outline</vt:lpstr>
      <vt:lpstr>Introduction-target</vt:lpstr>
      <vt:lpstr>Previous work</vt:lpstr>
      <vt:lpstr>Change in this paper</vt:lpstr>
      <vt:lpstr>Outline</vt:lpstr>
      <vt:lpstr>Architecture </vt:lpstr>
      <vt:lpstr>Question-Review Reader</vt:lpstr>
      <vt:lpstr>Question-Review Reader</vt:lpstr>
      <vt:lpstr>Question-Review Reader</vt:lpstr>
      <vt:lpstr>PowerPoint 簡報</vt:lpstr>
      <vt:lpstr>PowerPoint 簡報</vt:lpstr>
      <vt:lpstr>Answer Generator</vt:lpstr>
      <vt:lpstr>Answer Generator</vt:lpstr>
      <vt:lpstr>PowerPoint 簡報</vt:lpstr>
      <vt:lpstr>Loss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Opinion-aware Answer Generation for Review-driven Question Answering  in E-Commerce</dc:title>
  <dc:creator>sky1102</dc:creator>
  <cp:lastModifiedBy>薇 賴</cp:lastModifiedBy>
  <cp:revision>41</cp:revision>
  <dcterms:created xsi:type="dcterms:W3CDTF">2021-02-03T04:21:37Z</dcterms:created>
  <dcterms:modified xsi:type="dcterms:W3CDTF">2021-02-05T07:33:08Z</dcterms:modified>
</cp:coreProperties>
</file>